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9" r:id="rId12"/>
    <p:sldId id="265" r:id="rId13"/>
    <p:sldId id="266" r:id="rId14"/>
    <p:sldId id="267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73" d="100"/>
          <a:sy n="73" d="100"/>
        </p:scale>
        <p:origin x="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3.gif>
</file>

<file path=ppt/media/image14.png>
</file>

<file path=ppt/media/image15.jpeg>
</file>

<file path=ppt/media/image16.gif>
</file>

<file path=ppt/media/image17.png>
</file>

<file path=ppt/media/image18.jpeg>
</file>

<file path=ppt/media/image19.gif>
</file>

<file path=ppt/media/image2.png>
</file>

<file path=ppt/media/image20.png>
</file>

<file path=ppt/media/image21.png>
</file>

<file path=ppt/media/image22.jpeg>
</file>

<file path=ppt/media/image23.gif>
</file>

<file path=ppt/media/image24.gif>
</file>

<file path=ppt/media/image3.jpeg>
</file>

<file path=ppt/media/image4.jpeg>
</file>

<file path=ppt/media/image5.gif>
</file>

<file path=ppt/media/image6.png>
</file>

<file path=ppt/media/image7.pn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5/30/2018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5/30/2018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5/30/2018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5/30/2018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5/30/2018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5/30/2018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5/30/2018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5/30/2018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5/30/2018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5/30/2018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5/30/2018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5/30/2018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fairy tales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4119"/>
            <a:ext cx="12192000" cy="4606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Folk and Fairy </a:t>
            </a:r>
            <a:r>
              <a:rPr lang="en-GB" dirty="0" smtClean="0"/>
              <a:t>tales Ontology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Yasar Mahomed </a:t>
            </a:r>
            <a:r>
              <a:rPr lang="sv-SE" dirty="0" smtClean="0"/>
              <a:t>Abbas </a:t>
            </a:r>
            <a:r>
              <a:rPr lang="sv-SE" dirty="0"/>
              <a:t>Franziska </a:t>
            </a:r>
            <a:r>
              <a:rPr lang="sv-SE" dirty="0" smtClean="0"/>
              <a:t>Pannach</a:t>
            </a:r>
            <a:endParaRPr lang="sv-SE" dirty="0"/>
          </a:p>
          <a:p>
            <a:r>
              <a:rPr lang="en-GB" dirty="0"/>
              <a:t>Danielle </a:t>
            </a:r>
            <a:r>
              <a:rPr lang="en-GB" dirty="0" smtClean="0"/>
              <a:t>Russell </a:t>
            </a:r>
          </a:p>
          <a:p>
            <a:r>
              <a:rPr lang="en-GB" dirty="0" err="1" smtClean="0"/>
              <a:t>Yuvika</a:t>
            </a:r>
            <a:r>
              <a:rPr lang="en-GB" dirty="0" smtClean="0"/>
              <a:t> </a:t>
            </a:r>
            <a:r>
              <a:rPr lang="en-GB" dirty="0"/>
              <a:t>Singh</a:t>
            </a:r>
          </a:p>
        </p:txBody>
      </p:sp>
      <p:pic>
        <p:nvPicPr>
          <p:cNvPr id="1032" name="Picture 8" descr="Related imag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" t="-9689" r="-794" b="28034"/>
          <a:stretch/>
        </p:blipFill>
        <p:spPr bwMode="auto">
          <a:xfrm>
            <a:off x="0" y="-795018"/>
            <a:ext cx="122682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672627" y="1904982"/>
            <a:ext cx="6846746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/>
          <a:p>
            <a:pPr algn="ctr"/>
            <a:r>
              <a:rPr lang="en-US" sz="88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AR CARTER" panose="02000000000000000000" pitchFamily="2" charset="0"/>
              </a:rPr>
              <a:t>Once Upon A Time…</a:t>
            </a:r>
            <a:endParaRPr lang="en-US" sz="88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AR CARTER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31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9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Annotations</a:t>
            </a:r>
            <a:endParaRPr lang="en-GB" dirty="0"/>
          </a:p>
        </p:txBody>
      </p:sp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38200"/>
            <a:ext cx="12192000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Image result for no backgroun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600" y="4623177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082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838200"/>
            <a:ext cx="11666972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98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</a:t>
            </a:r>
            <a:endParaRPr lang="en-GB" dirty="0"/>
          </a:p>
        </p:txBody>
      </p:sp>
      <p:pic>
        <p:nvPicPr>
          <p:cNvPr id="5122" name="Picture 2" descr="Related 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210" b="2633"/>
          <a:stretch/>
        </p:blipFill>
        <p:spPr bwMode="auto">
          <a:xfrm>
            <a:off x="0" y="-685800"/>
            <a:ext cx="12192000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no backgroun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600" y="4251657"/>
            <a:ext cx="288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572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Overview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800" dirty="0"/>
              <a:t>Sophisticated ontology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800" dirty="0" err="1"/>
              <a:t>Proppian</a:t>
            </a:r>
            <a:r>
              <a:rPr lang="en-GB" sz="2800" dirty="0"/>
              <a:t> theory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800" dirty="0"/>
              <a:t>Allows users to add more stories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800" dirty="0"/>
              <a:t>Ontology can be alone standing or it can be connected to </a:t>
            </a:r>
            <a:r>
              <a:rPr lang="en-GB" sz="2800" dirty="0" err="1"/>
              <a:t>Declerck</a:t>
            </a:r>
            <a:r>
              <a:rPr lang="en-GB" sz="2800" dirty="0"/>
              <a:t> </a:t>
            </a:r>
            <a:r>
              <a:rPr lang="en-GB" sz="2800" dirty="0" err="1"/>
              <a:t>et.al.'s</a:t>
            </a:r>
            <a:r>
              <a:rPr lang="en-GB" sz="2800" dirty="0"/>
              <a:t> work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800" dirty="0"/>
              <a:t>Long </a:t>
            </a:r>
            <a:r>
              <a:rPr lang="en-GB" sz="2800" dirty="0" smtClean="0"/>
              <a:t>term: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2400" dirty="0" smtClean="0"/>
              <a:t> Modelling </a:t>
            </a:r>
            <a:r>
              <a:rPr lang="en-GB" sz="2400" dirty="0"/>
              <a:t>the relationship between the </a:t>
            </a:r>
            <a:r>
              <a:rPr lang="en-GB" sz="2400" dirty="0" smtClean="0"/>
              <a:t>functions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2400" dirty="0" smtClean="0"/>
              <a:t> Dramatis </a:t>
            </a:r>
            <a:r>
              <a:rPr lang="en-GB" sz="2400" dirty="0"/>
              <a:t>Personae</a:t>
            </a:r>
          </a:p>
        </p:txBody>
      </p:sp>
      <p:pic>
        <p:nvPicPr>
          <p:cNvPr id="11266" name="Picture 2" descr="Image result for clipart snow white"/>
          <p:cNvPicPr>
            <a:picLocks noChangeAspect="1" noChangeArrowheads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772400" y="320611"/>
            <a:ext cx="2857500" cy="202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9520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Further 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3600" dirty="0"/>
              <a:t>Adding more annotations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/>
              <a:t>The more fairy tales of different origin are added, the more and complex the deductions about the structure and verbalisation of African folk tales can be made.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/>
              <a:t>Compare these findings about African folk tales to studies of folk tales of different origin</a:t>
            </a:r>
          </a:p>
          <a:p>
            <a:r>
              <a:rPr lang="en-GB" dirty="0"/>
              <a:t> </a:t>
            </a:r>
          </a:p>
          <a:p>
            <a:endParaRPr lang="en-GB" dirty="0"/>
          </a:p>
        </p:txBody>
      </p:sp>
      <p:pic>
        <p:nvPicPr>
          <p:cNvPr id="12290" name="Picture 2" descr="Related image"/>
          <p:cNvPicPr>
            <a:picLocks noChangeAspect="1" noChangeArrowheads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600" y="152400"/>
            <a:ext cx="1776488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8885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Ontology Demonstration</a:t>
            </a:r>
            <a:endParaRPr lang="en-GB" dirty="0"/>
          </a:p>
        </p:txBody>
      </p:sp>
      <p:pic>
        <p:nvPicPr>
          <p:cNvPr id="1026" name="Picture 2" descr="Image result for fairy tale backgroun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3" b="8278"/>
          <a:stretch/>
        </p:blipFill>
        <p:spPr bwMode="auto">
          <a:xfrm>
            <a:off x="0" y="0"/>
            <a:ext cx="1219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mage result for no backgroun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749800" y="4495800"/>
            <a:ext cx="2159999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no background 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-96078"/>
            <a:ext cx="6664718" cy="4668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no background 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7282" y="-96078"/>
            <a:ext cx="6664718" cy="4668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135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9372600" cy="1463040"/>
          </a:xfrm>
        </p:spPr>
        <p:txBody>
          <a:bodyPr/>
          <a:lstStyle/>
          <a:p>
            <a:pPr algn="ctr"/>
            <a:r>
              <a:rPr lang="en-GB" dirty="0"/>
              <a:t>Objective and Motivation</a:t>
            </a:r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62000"/>
            <a:ext cx="12192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no backgroun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839200" y="4638000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909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Background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 Substantial </a:t>
            </a:r>
            <a:r>
              <a:rPr lang="en-GB" sz="3600" dirty="0"/>
              <a:t>part of oral history. </a:t>
            </a:r>
            <a:endParaRPr lang="en-GB" sz="36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 Important </a:t>
            </a:r>
            <a:r>
              <a:rPr lang="en-GB" sz="3600" dirty="0"/>
              <a:t>role in the cultural heritage of regions, </a:t>
            </a:r>
            <a:r>
              <a:rPr lang="en-GB" sz="3600" dirty="0" smtClean="0"/>
              <a:t>nations </a:t>
            </a:r>
            <a:r>
              <a:rPr lang="en-GB" sz="3600" dirty="0"/>
              <a:t>or cultural minorities. </a:t>
            </a:r>
            <a:endParaRPr lang="en-GB" sz="36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 Grimm brothers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 African </a:t>
            </a:r>
            <a:r>
              <a:rPr lang="en-GB" sz="3600" dirty="0"/>
              <a:t>folk tales</a:t>
            </a:r>
          </a:p>
          <a:p>
            <a:endParaRPr lang="en-GB" dirty="0"/>
          </a:p>
        </p:txBody>
      </p:sp>
      <p:pic>
        <p:nvPicPr>
          <p:cNvPr id="6146" name="Picture 2" descr="Related image"/>
          <p:cNvPicPr>
            <a:picLocks noChangeAspect="1" noChangeArrowheads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382" y="4536656"/>
            <a:ext cx="1963636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797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14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Aims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African </a:t>
            </a:r>
            <a:r>
              <a:rPr lang="en-GB" sz="3600" dirty="0"/>
              <a:t>folk tales </a:t>
            </a:r>
            <a:r>
              <a:rPr lang="en-GB" sz="3600" dirty="0" smtClean="0"/>
              <a:t>following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Russian </a:t>
            </a:r>
            <a:r>
              <a:rPr lang="en-GB" sz="3600" dirty="0"/>
              <a:t>folklorist Vladimir </a:t>
            </a:r>
            <a:r>
              <a:rPr lang="en-GB" sz="3600" dirty="0" err="1"/>
              <a:t>Propp</a:t>
            </a:r>
            <a:r>
              <a:rPr lang="en-GB" sz="3600" dirty="0"/>
              <a:t>. </a:t>
            </a:r>
            <a:endParaRPr lang="en-GB" sz="36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The </a:t>
            </a:r>
            <a:r>
              <a:rPr lang="en-GB" sz="3600" dirty="0"/>
              <a:t>ontology </a:t>
            </a:r>
            <a:r>
              <a:rPr lang="en-GB" sz="3600" dirty="0" smtClean="0"/>
              <a:t>contains:</a:t>
            </a:r>
            <a:endParaRPr lang="en-GB" sz="3600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3200" dirty="0"/>
              <a:t> </a:t>
            </a:r>
            <a:r>
              <a:rPr lang="en-GB" sz="3200" dirty="0" smtClean="0"/>
              <a:t>The </a:t>
            </a:r>
            <a:r>
              <a:rPr lang="en-GB" sz="3200" dirty="0" err="1"/>
              <a:t>Proppian</a:t>
            </a:r>
            <a:r>
              <a:rPr lang="en-GB" sz="3200" dirty="0"/>
              <a:t> functions and entities encoded </a:t>
            </a:r>
            <a:r>
              <a:rPr lang="en-GB" sz="3200" dirty="0" smtClean="0"/>
              <a:t>within.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3200" dirty="0" err="1" smtClean="0"/>
              <a:t>Specic</a:t>
            </a:r>
            <a:r>
              <a:rPr lang="en-GB" sz="3200" dirty="0" smtClean="0"/>
              <a:t> </a:t>
            </a:r>
            <a:r>
              <a:rPr lang="en-GB" sz="3200" dirty="0"/>
              <a:t>folk tale motifs according to the </a:t>
            </a:r>
            <a:r>
              <a:rPr lang="en-GB" sz="3200" dirty="0" err="1"/>
              <a:t>Aarne</a:t>
            </a:r>
            <a:r>
              <a:rPr lang="en-GB" sz="3200" dirty="0"/>
              <a:t>-Thompson-</a:t>
            </a:r>
            <a:r>
              <a:rPr lang="en-GB" sz="3200" dirty="0" err="1"/>
              <a:t>Uther</a:t>
            </a:r>
            <a:r>
              <a:rPr lang="en-GB" sz="3200" dirty="0"/>
              <a:t> </a:t>
            </a:r>
            <a:r>
              <a:rPr lang="en-GB" sz="3200" dirty="0" smtClean="0"/>
              <a:t>Index (ATU</a:t>
            </a:r>
            <a:r>
              <a:rPr lang="en-GB" sz="3200" dirty="0"/>
              <a:t>).</a:t>
            </a:r>
          </a:p>
          <a:p>
            <a:r>
              <a:rPr lang="en-GB" sz="3600" dirty="0"/>
              <a:t> </a:t>
            </a:r>
          </a:p>
        </p:txBody>
      </p:sp>
      <p:pic>
        <p:nvPicPr>
          <p:cNvPr id="7170" name="Picture 2" descr="Image result for fairy tale clipart"/>
          <p:cNvPicPr>
            <a:picLocks noChangeAspect="1" noChangeArrowheads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00" y="491687"/>
            <a:ext cx="2406764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18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Domain</a:t>
            </a:r>
          </a:p>
        </p:txBody>
      </p:sp>
      <p:pic>
        <p:nvPicPr>
          <p:cNvPr id="3076" name="Picture 4" descr="Related 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7"/>
          <a:stretch/>
        </p:blipFill>
        <p:spPr bwMode="auto">
          <a:xfrm>
            <a:off x="0" y="-76200"/>
            <a:ext cx="12192000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mage result for no backgroun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00" y="4415246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206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Motifs Indices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 Folk </a:t>
            </a:r>
            <a:r>
              <a:rPr lang="en-GB" sz="3600" dirty="0"/>
              <a:t>tales motifs are </a:t>
            </a:r>
            <a:r>
              <a:rPr lang="en-GB" sz="3600" dirty="0" smtClean="0"/>
              <a:t>classified </a:t>
            </a:r>
            <a:r>
              <a:rPr lang="en-GB" sz="3600" dirty="0"/>
              <a:t>by two motif </a:t>
            </a:r>
            <a:r>
              <a:rPr lang="en-GB" sz="3600" dirty="0" smtClean="0"/>
              <a:t>indices: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3200" dirty="0" smtClean="0"/>
              <a:t>The </a:t>
            </a:r>
            <a:r>
              <a:rPr lang="en-GB" sz="3200" dirty="0" err="1" smtClean="0"/>
              <a:t>Aarne</a:t>
            </a:r>
            <a:r>
              <a:rPr lang="en-GB" sz="3200" dirty="0" smtClean="0"/>
              <a:t>-Thompson </a:t>
            </a:r>
            <a:r>
              <a:rPr lang="en-GB" sz="3200" dirty="0" err="1" smtClean="0"/>
              <a:t>Uther</a:t>
            </a:r>
            <a:r>
              <a:rPr lang="en-GB" sz="3200" dirty="0" smtClean="0"/>
              <a:t> </a:t>
            </a:r>
            <a:r>
              <a:rPr lang="en-GB" sz="3200" dirty="0"/>
              <a:t>index </a:t>
            </a:r>
            <a:r>
              <a:rPr lang="en-GB" sz="3200" dirty="0" smtClean="0"/>
              <a:t>(ATU)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3200" dirty="0" smtClean="0"/>
              <a:t>The Thompson-Motif-Index (TMI)</a:t>
            </a:r>
            <a:endParaRPr lang="en-GB" sz="3200" dirty="0"/>
          </a:p>
        </p:txBody>
      </p:sp>
      <p:pic>
        <p:nvPicPr>
          <p:cNvPr id="8194" name="Picture 2" descr="Related image"/>
          <p:cNvPicPr>
            <a:picLocks noChangeAspect="1" noChangeArrowheads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800" y="2743200"/>
            <a:ext cx="288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229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Propp</a:t>
            </a:r>
            <a:r>
              <a:rPr lang="en-GB" dirty="0"/>
              <a:t>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 4 Axioms: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GB" sz="3200" dirty="0" smtClean="0"/>
              <a:t>The functions </a:t>
            </a:r>
            <a:r>
              <a:rPr lang="en-GB" sz="3200" dirty="0"/>
              <a:t>of characters </a:t>
            </a:r>
            <a:endParaRPr lang="en-GB" sz="3200" dirty="0" smtClean="0"/>
          </a:p>
          <a:p>
            <a:pPr marL="630936" lvl="1" indent="-457200">
              <a:buFont typeface="+mj-lt"/>
              <a:buAutoNum type="arabicPeriod"/>
            </a:pPr>
            <a:r>
              <a:rPr lang="en-GB" sz="3200" dirty="0" smtClean="0"/>
              <a:t>The </a:t>
            </a:r>
            <a:r>
              <a:rPr lang="en-GB" sz="3200" dirty="0"/>
              <a:t>number of functions known to the fairy tale is limited.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GB" sz="3200" dirty="0" smtClean="0"/>
              <a:t>The </a:t>
            </a:r>
            <a:r>
              <a:rPr lang="en-GB" sz="3200" dirty="0"/>
              <a:t>sequence of functions is always identical.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GB" sz="3200" dirty="0" smtClean="0"/>
              <a:t>All </a:t>
            </a:r>
            <a:r>
              <a:rPr lang="en-GB" sz="3200" dirty="0"/>
              <a:t>fairy tales are of one type in regard to their structure</a:t>
            </a:r>
            <a:r>
              <a:rPr lang="en-GB" dirty="0"/>
              <a:t>.</a:t>
            </a:r>
          </a:p>
        </p:txBody>
      </p:sp>
      <p:pic>
        <p:nvPicPr>
          <p:cNvPr id="9224" name="Picture 8" descr="Image result for clipart snow white"/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858000" y="385416"/>
            <a:ext cx="2273684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3487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Conceptualization</a:t>
            </a:r>
          </a:p>
        </p:txBody>
      </p:sp>
      <p:pic>
        <p:nvPicPr>
          <p:cNvPr id="4104" name="Picture 8" descr="Related 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67" b="2633"/>
          <a:stretch/>
        </p:blipFill>
        <p:spPr bwMode="auto">
          <a:xfrm>
            <a:off x="0" y="0"/>
            <a:ext cx="12206785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mage result for no backgroun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4800600"/>
            <a:ext cx="15552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1005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Definition </a:t>
            </a:r>
            <a:r>
              <a:rPr lang="en-GB" dirty="0"/>
              <a:t>of the Ontology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Properties </a:t>
            </a:r>
            <a:r>
              <a:rPr lang="en-GB" sz="3600" dirty="0"/>
              <a:t>&lt; C,I,A,R &gt;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/>
              <a:t> c</a:t>
            </a:r>
            <a:r>
              <a:rPr lang="en-GB" sz="3600" baseline="-25000" dirty="0"/>
              <a:t>i</a:t>
            </a:r>
            <a:r>
              <a:rPr lang="en-GB" sz="3600" dirty="0"/>
              <a:t> ϵ </a:t>
            </a:r>
            <a:r>
              <a:rPr lang="en-GB" sz="3600" dirty="0" smtClean="0"/>
              <a:t>C set </a:t>
            </a:r>
            <a:r>
              <a:rPr lang="en-GB" sz="3600" dirty="0"/>
              <a:t>of </a:t>
            </a:r>
            <a:r>
              <a:rPr lang="en-GB" sz="3600" dirty="0" smtClean="0"/>
              <a:t>Classes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i</a:t>
            </a:r>
            <a:r>
              <a:rPr lang="en-GB" sz="3600" baseline="-25000" dirty="0" smtClean="0"/>
              <a:t>i</a:t>
            </a:r>
            <a:r>
              <a:rPr lang="en-GB" sz="3600" dirty="0" smtClean="0"/>
              <a:t> </a:t>
            </a:r>
            <a:r>
              <a:rPr lang="en-GB" sz="3600" dirty="0"/>
              <a:t>ϵ I set of </a:t>
            </a:r>
            <a:r>
              <a:rPr lang="en-GB" sz="3600" dirty="0" smtClean="0"/>
              <a:t>Instances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 err="1" smtClean="0"/>
              <a:t>a</a:t>
            </a:r>
            <a:r>
              <a:rPr lang="en-GB" sz="3600" baseline="-25000" dirty="0" err="1" smtClean="0"/>
              <a:t>i</a:t>
            </a:r>
            <a:r>
              <a:rPr lang="en-GB" sz="3600" dirty="0" smtClean="0"/>
              <a:t> </a:t>
            </a:r>
            <a:r>
              <a:rPr lang="en-GB" sz="3600" dirty="0"/>
              <a:t>ϵ A set of </a:t>
            </a:r>
            <a:r>
              <a:rPr lang="en-GB" sz="3600" dirty="0" smtClean="0"/>
              <a:t>Axioms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 err="1" smtClean="0"/>
              <a:t>r</a:t>
            </a:r>
            <a:r>
              <a:rPr lang="en-GB" sz="3600" baseline="-25000" dirty="0" err="1" smtClean="0"/>
              <a:t>i</a:t>
            </a:r>
            <a:r>
              <a:rPr lang="en-GB" sz="3600" dirty="0" smtClean="0"/>
              <a:t> </a:t>
            </a:r>
            <a:r>
              <a:rPr lang="en-GB" sz="3600" dirty="0"/>
              <a:t>ϵ R set of Relations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pic>
        <p:nvPicPr>
          <p:cNvPr id="10242" name="Picture 2" descr="Related image"/>
          <p:cNvPicPr>
            <a:picLocks noChangeAspect="1" noChangeArrowheads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5315" y="2438400"/>
            <a:ext cx="125777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85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159</TotalTime>
  <Words>284</Words>
  <Application>Microsoft Office PowerPoint</Application>
  <PresentationFormat>Widescreen</PresentationFormat>
  <Paragraphs>52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 CARTER</vt:lpstr>
      <vt:lpstr>Arial</vt:lpstr>
      <vt:lpstr>Tw Cen MT</vt:lpstr>
      <vt:lpstr>Tw Cen MT Condensed</vt:lpstr>
      <vt:lpstr>Wingdings</vt:lpstr>
      <vt:lpstr>Wingdings 3</vt:lpstr>
      <vt:lpstr>Integral</vt:lpstr>
      <vt:lpstr>Folk and Fairy tales Ontology</vt:lpstr>
      <vt:lpstr>Objective and Motivation</vt:lpstr>
      <vt:lpstr>Background</vt:lpstr>
      <vt:lpstr>Aims</vt:lpstr>
      <vt:lpstr>Domain</vt:lpstr>
      <vt:lpstr>Motifs Indices</vt:lpstr>
      <vt:lpstr>Propp Functions</vt:lpstr>
      <vt:lpstr>Conceptualization</vt:lpstr>
      <vt:lpstr>Definition of the Ontology</vt:lpstr>
      <vt:lpstr>Annotations</vt:lpstr>
      <vt:lpstr>PowerPoint Presentation</vt:lpstr>
      <vt:lpstr>Conclusion</vt:lpstr>
      <vt:lpstr>Overview</vt:lpstr>
      <vt:lpstr>Further Work</vt:lpstr>
      <vt:lpstr>Ontology Demonstration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Folk and Fairy tales Ontology</dc:title>
  <dc:creator>Lekita Singh</dc:creator>
  <cp:lastModifiedBy>Lekita Singh</cp:lastModifiedBy>
  <cp:revision>29</cp:revision>
  <dcterms:created xsi:type="dcterms:W3CDTF">2018-05-29T08:59:22Z</dcterms:created>
  <dcterms:modified xsi:type="dcterms:W3CDTF">2018-05-30T20:25:09Z</dcterms:modified>
</cp:coreProperties>
</file>

<file path=docProps/thumbnail.jpeg>
</file>